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60" r:id="rId4"/>
    <p:sldId id="257" r:id="rId5"/>
    <p:sldId id="285" r:id="rId6"/>
    <p:sldId id="270" r:id="rId7"/>
    <p:sldId id="273" r:id="rId8"/>
    <p:sldId id="261" r:id="rId9"/>
    <p:sldId id="271" r:id="rId10"/>
    <p:sldId id="262" r:id="rId11"/>
    <p:sldId id="276" r:id="rId12"/>
    <p:sldId id="272" r:id="rId13"/>
    <p:sldId id="277" r:id="rId14"/>
    <p:sldId id="263" r:id="rId15"/>
    <p:sldId id="280" r:id="rId16"/>
    <p:sldId id="281" r:id="rId17"/>
    <p:sldId id="279" r:id="rId18"/>
    <p:sldId id="278" r:id="rId19"/>
    <p:sldId id="286" r:id="rId20"/>
    <p:sldId id="264" r:id="rId21"/>
    <p:sldId id="275" r:id="rId22"/>
    <p:sldId id="265" r:id="rId23"/>
    <p:sldId id="287" r:id="rId24"/>
    <p:sldId id="274" r:id="rId25"/>
    <p:sldId id="266" r:id="rId26"/>
    <p:sldId id="288" r:id="rId27"/>
    <p:sldId id="267" r:id="rId28"/>
    <p:sldId id="289" r:id="rId29"/>
    <p:sldId id="268" r:id="rId30"/>
    <p:sldId id="290" r:id="rId31"/>
    <p:sldId id="282" r:id="rId32"/>
    <p:sldId id="283" r:id="rId33"/>
    <p:sldId id="269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未命名的章節" id="{47858230-7A2C-48C5-A66D-98C0F54E1DE9}">
          <p14:sldIdLst>
            <p14:sldId id="256"/>
            <p14:sldId id="260"/>
            <p14:sldId id="257"/>
            <p14:sldId id="285"/>
            <p14:sldId id="270"/>
            <p14:sldId id="273"/>
            <p14:sldId id="261"/>
            <p14:sldId id="271"/>
            <p14:sldId id="262"/>
            <p14:sldId id="276"/>
            <p14:sldId id="272"/>
            <p14:sldId id="277"/>
            <p14:sldId id="263"/>
            <p14:sldId id="280"/>
            <p14:sldId id="281"/>
            <p14:sldId id="279"/>
            <p14:sldId id="278"/>
            <p14:sldId id="286"/>
            <p14:sldId id="264"/>
            <p14:sldId id="275"/>
            <p14:sldId id="265"/>
            <p14:sldId id="287"/>
            <p14:sldId id="274"/>
            <p14:sldId id="266"/>
            <p14:sldId id="288"/>
            <p14:sldId id="267"/>
            <p14:sldId id="289"/>
            <p14:sldId id="268"/>
            <p14:sldId id="290"/>
            <p14:sldId id="282"/>
            <p14:sldId id="283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B6B"/>
    <a:srgbClr val="FAE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93" autoAdjust="0"/>
  </p:normalViewPr>
  <p:slideViewPr>
    <p:cSldViewPr snapToGrid="0">
      <p:cViewPr>
        <p:scale>
          <a:sx n="55" d="100"/>
          <a:sy n="55" d="100"/>
        </p:scale>
        <p:origin x="307" y="446"/>
      </p:cViewPr>
      <p:guideLst/>
    </p:cSldViewPr>
  </p:slideViewPr>
  <p:outlineViewPr>
    <p:cViewPr>
      <p:scale>
        <a:sx n="33" d="100"/>
        <a:sy n="33" d="100"/>
      </p:scale>
      <p:origin x="0" y="-13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24068-BC98-4794-9F31-C351F66549F2}" type="datetimeFigureOut">
              <a:rPr lang="zh-TW" altLang="en-US" smtClean="0"/>
              <a:t>2023/6/20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68475-A6A6-406D-B00C-3E198D41A22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927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68475-A6A6-406D-B00C-3E198D41A22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519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CA9133-2DD5-82C5-F22B-49F8F4717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430C25B-2569-BC0B-E602-988BA94EF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1F5DED-03E0-F1E2-10E9-4DDE1AF225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B1F5F-22A4-4AF9-BF2E-9D82DD2A586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EC5CC0-B1F5-5763-F471-512DD54C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5C8CF7-B3C5-5F2B-E8D4-5CCBD5EEC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11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561DCC-9A20-57F5-0418-0633E650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5DEA3D3-2A00-D6DA-B590-0AEAE9753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0FAB15-7432-BC76-BF0D-7AC8B7DA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B1F5F-22A4-4AF9-BF2E-9D82DD2A586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1D0966-3A5C-9AD7-3A53-24B80F29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6FAE72-C5A4-824C-49FC-A96F7776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90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919CCC-BB1F-FE17-A25D-56F71612E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1F406D1-5FE1-0036-1423-0EE6674A8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5391D7-4734-CB96-1408-0F76D5A513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B1F5F-22A4-4AF9-BF2E-9D82DD2A586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F56CCC-1081-2C08-9E07-E61173BC8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6CEFC2-ED6B-DC71-4502-8AD9D7184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195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017F65-0D1B-2941-92FA-CFF5C4F6B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D92CCE9-F345-A0CD-8E4E-DA2DC69D3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98C51A-E49D-566A-8E24-B841DFEDA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1D38A-82C6-40E1-AB32-4DDA294FFF37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689F52-6EB1-BAB3-29CF-9DF6E52A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5B87A5-2CAB-876C-2E13-6B4BCD8C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708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D30425A0-2511-BCF1-0A68-F8C13BBE1E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7151" y="4974220"/>
            <a:ext cx="1619250" cy="1619250"/>
          </a:xfrm>
          <a:prstGeom prst="rect">
            <a:avLst/>
          </a:prstGeom>
        </p:spPr>
      </p:pic>
      <p:pic>
        <p:nvPicPr>
          <p:cNvPr id="8" name="圖形 7">
            <a:extLst>
              <a:ext uri="{FF2B5EF4-FFF2-40B4-BE49-F238E27FC236}">
                <a16:creationId xmlns:a16="http://schemas.microsoft.com/office/drawing/2014/main" id="{B0E0C0BC-141D-2566-0AF4-5B80D37CAD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133" y="365125"/>
            <a:ext cx="876300" cy="9906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8456204-EC25-AC05-6265-DCEB922D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132" y="365125"/>
            <a:ext cx="9860667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4292BC-021C-5C61-5B9A-A0CB180E2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0D67AB-1E46-7F3D-3BAE-25A15AA73E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1D38A-82C6-40E1-AB32-4DDA294FFF37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BA8429-C912-EC2B-CBBA-9618A18B7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96403C-2301-B789-DCD6-386AA516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形 11">
            <a:extLst>
              <a:ext uri="{FF2B5EF4-FFF2-40B4-BE49-F238E27FC236}">
                <a16:creationId xmlns:a16="http://schemas.microsoft.com/office/drawing/2014/main" id="{01C832B4-3AC4-ACC8-F89D-342EDF368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8671" y="195174"/>
            <a:ext cx="8821779" cy="6467653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A56E4E9A-B1A5-6587-7293-8E34811884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8531" y="1096811"/>
            <a:ext cx="1257300" cy="22479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3C693D1-428E-11CA-A308-214D389EB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8770" y="1707551"/>
            <a:ext cx="780407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編輯母片標題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04F2AA-FE0C-20BE-1CF5-6ADFBCE21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90305"/>
            <a:ext cx="10515600" cy="109934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7FF969-EC2B-49C1-6C18-4FA878FC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1D38A-82C6-40E1-AB32-4DDA294FFF37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AC02BF-2468-2F60-2D8D-EDC2B424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8A0F22-6A4A-8480-71FE-DDDB0847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559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0FA242-D407-4D34-9F0A-AD973999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5062F3-F0F8-5E6D-5FC0-E86528430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4542E7-A397-36D1-8C40-DE129ED81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9B9875-6113-095B-940E-2F44A524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1D38A-82C6-40E1-AB32-4DDA294FFF37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A0726FD-B5DB-DA1E-42F1-A152E6D88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19354C-6B19-6DBF-A595-CF0AAA0B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0865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A09894-9BA8-7BF4-D8D5-CFAA8C28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9C9F912-2361-93E9-4892-8A7CFF43A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E667F8-0B79-808B-99DD-20AE96AF8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73E824A-FF62-2CE4-0C9B-A3167F7BE1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8AB7692-B51A-25E6-ACBE-41FE6B370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CA20705-DB72-32A0-95ED-3B42161599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1D38A-82C6-40E1-AB32-4DDA294FFF37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7712D1E-4A56-FD4F-F613-1267FB05D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2F0034-496C-B251-C004-E8C3B6691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916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9544FE-D0FD-9488-A44A-C6ECBBB6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8B92DD9-AC81-334B-122D-CE130B15F0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1D38A-82C6-40E1-AB32-4DDA294FFF37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62A758D-8A15-898A-A357-48181A0A6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EB5830-BE16-B39E-57CE-BFEE22AB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789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F01D27-83CC-74FC-EA9B-653074AE93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1D38A-82C6-40E1-AB32-4DDA294FFF37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8613FEF-61B1-C65D-6084-86D850AD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2D7BE0-2331-F27C-5D42-08581640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8400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42697A-D69A-755D-ABB9-2F353793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5A7AA4-7106-8AE3-8A2E-D0EFFB3EA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4940035-B19D-26FE-4217-D72B3542C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9685BB-807C-3CA6-7F53-F70BAA160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1D38A-82C6-40E1-AB32-4DDA294FFF37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95A5339-2B19-03C5-79B9-19F4AD29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492822-A4B7-E158-E29A-50EDBE1F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0358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FDE789-2C1F-A5E6-FC8C-8F59BDC9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5C2717-3B31-AE57-8C4E-5440C3D71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30614A-FBAA-126B-BD98-9E6B8404C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B1F5F-22A4-4AF9-BF2E-9D82DD2A586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3E3049-0630-ABFA-EA8D-826F7297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258971-0968-6506-B14D-1F975154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271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9EBAF8-159D-5EE5-D048-ACDF1F22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4787510-869C-1567-580E-88BAE2DBE6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B509F65-5D1D-E715-27DB-93390816B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0DF167-CC1F-0B5A-E818-91BCDF77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1D38A-82C6-40E1-AB32-4DDA294FFF37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CA3487-1805-7817-19C9-3A9D67164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59EF53-E5B9-061C-5A93-2E18201D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7899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1B93A7-4382-7FC4-00CE-F534EA1A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B832EEE-5C2F-170F-02A0-2FFA4F1F8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D5DE92-A796-6FD8-7E77-C80CB0708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1D38A-82C6-40E1-AB32-4DDA294FFF37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890952-2C89-76E8-4E69-DA2CD5E4D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49C3B3-A809-DCF1-C18F-870692E3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562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B927A62-F0EE-62BA-4F49-8151743749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4D9FAE7-21B3-B246-9FFD-C6F77EDDE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4094C2-1285-5D7A-3F9A-08CEFE2FC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51D38A-82C6-40E1-AB32-4DDA294FFF37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F89548-8857-ECDF-01D2-23733C32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5D3C65-C77D-1BD5-6086-0F115FB4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68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CD45C8-D7CD-8A28-EDFB-8ABF8426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7E63E8-6F96-AD9A-A6B0-518CA4C5E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C0034E-7290-995C-23B5-B0A472CA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B1F5F-22A4-4AF9-BF2E-9D82DD2A586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6BFDBC-9852-95CE-041C-906ADCFE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8D4DEC-E46A-CF2C-A2B0-6CF8E1CD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147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E5402-2B78-7A2A-1349-D83FC9F2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156813-D51A-0B91-6AD9-3EDD713FC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728A30-CFB8-D873-4A28-F68B5FC84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1A42D51-41A2-7921-7412-B7D75D40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B1F5F-22A4-4AF9-BF2E-9D82DD2A586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870B5BA-63CF-4C5C-08F5-312C46413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152DC9-AC4B-8EC0-3CAB-F10EBE8A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37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0B11F3-5138-8A4A-E405-324F4A50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6AF96F-B41A-39B1-1C1C-190703274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54FBE6F-0F11-45B5-1FFB-7864D3DFC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155392E-EF07-DC82-3B5A-F41A38866E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3ABE5D9-75A8-259F-BB13-422E3CA73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0B7424E-092E-17EA-CBFB-62A182E755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B1F5F-22A4-4AF9-BF2E-9D82DD2A586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0B88894-9CF2-565D-724C-0C4CF0BFD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3578361-F933-8333-CBC4-E792E3E5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983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40F11-2136-516B-FD84-89D80CCE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1F5AD0D-91B8-A66A-6F7C-C378A8C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B1F5F-22A4-4AF9-BF2E-9D82DD2A586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D918A41-19A3-4FB3-7EBE-D1A745651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C152E60-8476-4594-2807-6B3E68D0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84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FE93D7C-32CD-7128-B0B2-E1A4A5D80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B1F5F-22A4-4AF9-BF2E-9D82DD2A586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AD60423-E2DA-4142-AE7A-27647D07A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1E8259-0F56-358F-BA3E-36E0399C5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52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99AFF3-557A-4F1B-4555-C2CEF821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5FBC9B-929E-C4D7-2016-531185A8B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89C104-06B5-8986-D9A1-7423A253E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D1BED9A-F42D-31D1-E859-DBF5AAAD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B1F5F-22A4-4AF9-BF2E-9D82DD2A586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E7CB37-03C3-48CA-5E9E-92644FF5E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F962D7-687D-D0A1-84EC-28E91E7D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524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FEAC3B-17E2-F33B-D793-5A0A7BA91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553B162-8F67-94E1-C38D-ABCCC95C7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3B5EBEC-0C69-E114-BD7F-E2E85E7E6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03DFBE2-B489-C399-16B3-17BD1265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81B1F5F-22A4-4AF9-BF2E-9D82DD2A5861}" type="datetimeFigureOut">
              <a:rPr lang="zh-TW" altLang="en-US" smtClean="0"/>
              <a:t>2023/6/19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DCB54C4-672E-3256-E86B-E7E57938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662395-7504-73DF-8E1A-FEF339643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87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形 7">
            <a:extLst>
              <a:ext uri="{FF2B5EF4-FFF2-40B4-BE49-F238E27FC236}">
                <a16:creationId xmlns:a16="http://schemas.microsoft.com/office/drawing/2014/main" id="{DD35A19C-D10D-3BDD-C104-4724B04513E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600302">
            <a:off x="243896" y="263697"/>
            <a:ext cx="11234304" cy="6894619"/>
          </a:xfrm>
          <a:prstGeom prst="rect">
            <a:avLst/>
          </a:prstGeom>
        </p:spPr>
      </p:pic>
      <p:pic>
        <p:nvPicPr>
          <p:cNvPr id="7" name="圖形 6">
            <a:extLst>
              <a:ext uri="{FF2B5EF4-FFF2-40B4-BE49-F238E27FC236}">
                <a16:creationId xmlns:a16="http://schemas.microsoft.com/office/drawing/2014/main" id="{0554C376-C8B1-F353-4395-36F87AD5EDD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07151" y="4974220"/>
            <a:ext cx="1619250" cy="1619250"/>
          </a:xfrm>
          <a:prstGeom prst="rect">
            <a:avLst/>
          </a:prstGeom>
        </p:spPr>
      </p:pic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4C8926D-2E05-9EC5-BD9D-5C47CD38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134" y="365125"/>
            <a:ext cx="98606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1836DC-D19E-9C1E-EBFA-CDB14AF8F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C939FF-D5AA-2378-6646-49F249F4A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D4452-5410-4E1B-A3B8-BBF99701CDB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9" name="圖形 18">
            <a:extLst>
              <a:ext uri="{FF2B5EF4-FFF2-40B4-BE49-F238E27FC236}">
                <a16:creationId xmlns:a16="http://schemas.microsoft.com/office/drawing/2014/main" id="{FE141EDC-1669-0CFF-16D5-9CBC49AEAD1B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3133" y="365125"/>
            <a:ext cx="876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C92A811-026D-BE25-4869-37118EE69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3E109D-28E1-D851-D102-7F9CA75BC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E3EB94-28A1-7880-FEE4-6DA574432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64617-8FE7-4803-9F14-B19E4D0919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77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4.sv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12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6.sv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E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E56BE62F-EDFD-1359-93CE-7C0F059EC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1853" y="3972379"/>
            <a:ext cx="1264293" cy="2260403"/>
          </a:xfrm>
          <a:prstGeom prst="rect">
            <a:avLst/>
          </a:prstGeom>
        </p:spPr>
      </p:pic>
      <p:sp>
        <p:nvSpPr>
          <p:cNvPr id="7" name="標題 6">
            <a:extLst>
              <a:ext uri="{FF2B5EF4-FFF2-40B4-BE49-F238E27FC236}">
                <a16:creationId xmlns:a16="http://schemas.microsoft.com/office/drawing/2014/main" id="{F7E4B067-BF33-D661-8C47-CC9E1B2D7D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0" i="0" spc="600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倍而兔募資</a:t>
            </a:r>
            <a:r>
              <a:rPr lang="zh-TW" altLang="en-US" spc="600" dirty="0">
                <a:solidFill>
                  <a:srgbClr val="333333"/>
                </a:solidFill>
                <a:latin typeface="Noto Sans" panose="020B0502040204020203" pitchFamily="34" charset="0"/>
              </a:rPr>
              <a:t>平台</a:t>
            </a:r>
            <a:endParaRPr lang="zh-TW" altLang="en-US" spc="600" dirty="0"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ECC56223-46D1-DB12-79F5-6269A1A3C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9434" y="4274700"/>
            <a:ext cx="5213131" cy="1655762"/>
          </a:xfrm>
        </p:spPr>
        <p:txBody>
          <a:bodyPr>
            <a:normAutofit/>
          </a:bodyPr>
          <a:lstStyle/>
          <a:p>
            <a:pPr algn="l"/>
            <a:r>
              <a:rPr lang="zh-TW" altLang="en-US" dirty="0"/>
              <a:t>指導教練：卡斯伯</a:t>
            </a:r>
            <a:endParaRPr lang="en-US" altLang="zh-TW" dirty="0"/>
          </a:p>
          <a:p>
            <a:pPr algn="l"/>
            <a:r>
              <a:rPr lang="zh-TW" altLang="en-US" dirty="0"/>
              <a:t>團隊成員：</a:t>
            </a:r>
            <a:r>
              <a:rPr lang="en-US" altLang="zh-TW" dirty="0"/>
              <a:t>Anne</a:t>
            </a:r>
            <a:r>
              <a:rPr lang="zh-TW" altLang="en-US" dirty="0"/>
              <a:t>、</a:t>
            </a:r>
            <a:r>
              <a:rPr lang="en-US" altLang="zh-TW" dirty="0"/>
              <a:t>Blue</a:t>
            </a:r>
            <a:r>
              <a:rPr lang="zh-TW" altLang="en-US" dirty="0"/>
              <a:t>、</a:t>
            </a:r>
            <a:r>
              <a:rPr lang="en-US" altLang="zh-TW" dirty="0"/>
              <a:t>Clara</a:t>
            </a:r>
            <a:r>
              <a:rPr lang="zh-TW" altLang="en-US" dirty="0"/>
              <a:t> </a:t>
            </a:r>
            <a:endParaRPr lang="en-US" altLang="zh-TW" dirty="0"/>
          </a:p>
          <a:p>
            <a:pPr algn="l"/>
            <a:r>
              <a:rPr lang="zh-TW" altLang="en-US" dirty="0"/>
              <a:t>　　　　　</a:t>
            </a:r>
            <a:r>
              <a:rPr lang="en-US" altLang="zh-TW" dirty="0"/>
              <a:t>Esther</a:t>
            </a:r>
            <a:r>
              <a:rPr lang="zh-TW" altLang="en-US" dirty="0"/>
              <a:t> 、</a:t>
            </a:r>
            <a:r>
              <a:rPr lang="en-US" altLang="zh-TW" dirty="0"/>
              <a:t>John</a:t>
            </a:r>
            <a:r>
              <a:rPr lang="zh-TW" altLang="en-US" dirty="0"/>
              <a:t> 、</a:t>
            </a:r>
            <a:r>
              <a:rPr lang="en-US" altLang="zh-TW" dirty="0" err="1"/>
              <a:t>JarDar</a:t>
            </a:r>
            <a:endParaRPr lang="zh-TW" altLang="en-US" dirty="0"/>
          </a:p>
        </p:txBody>
      </p:sp>
      <p:pic>
        <p:nvPicPr>
          <p:cNvPr id="6" name="圖形 5">
            <a:extLst>
              <a:ext uri="{FF2B5EF4-FFF2-40B4-BE49-F238E27FC236}">
                <a16:creationId xmlns:a16="http://schemas.microsoft.com/office/drawing/2014/main" id="{19BAE623-28FD-4FBC-E2FE-AB0C2CFDA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4508" y="1146871"/>
            <a:ext cx="2200275" cy="1047750"/>
          </a:xfrm>
          <a:prstGeom prst="rect">
            <a:avLst/>
          </a:prstGeom>
        </p:spPr>
      </p:pic>
      <p:pic>
        <p:nvPicPr>
          <p:cNvPr id="12" name="圖形 11">
            <a:extLst>
              <a:ext uri="{FF2B5EF4-FFF2-40B4-BE49-F238E27FC236}">
                <a16:creationId xmlns:a16="http://schemas.microsoft.com/office/drawing/2014/main" id="{E0E96F36-8679-1B72-FF6F-3F0C40CD5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80238" y="3706008"/>
            <a:ext cx="876300" cy="990600"/>
          </a:xfrm>
          <a:prstGeom prst="rect">
            <a:avLst/>
          </a:prstGeom>
        </p:spPr>
      </p:pic>
      <p:pic>
        <p:nvPicPr>
          <p:cNvPr id="14" name="圖形 13">
            <a:extLst>
              <a:ext uri="{FF2B5EF4-FFF2-40B4-BE49-F238E27FC236}">
                <a16:creationId xmlns:a16="http://schemas.microsoft.com/office/drawing/2014/main" id="{EA186620-AE8D-A918-1B44-9D11B139F3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46938" y="4851259"/>
            <a:ext cx="666750" cy="838200"/>
          </a:xfrm>
          <a:prstGeom prst="rect">
            <a:avLst/>
          </a:prstGeom>
        </p:spPr>
      </p:pic>
      <p:pic>
        <p:nvPicPr>
          <p:cNvPr id="16" name="圖形 15">
            <a:extLst>
              <a:ext uri="{FF2B5EF4-FFF2-40B4-BE49-F238E27FC236}">
                <a16:creationId xmlns:a16="http://schemas.microsoft.com/office/drawing/2014/main" id="{0FC2FE6E-4B92-1618-446E-BC2D148F45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40155" y="0"/>
            <a:ext cx="914400" cy="914400"/>
          </a:xfrm>
          <a:prstGeom prst="rect">
            <a:avLst/>
          </a:prstGeom>
        </p:spPr>
      </p:pic>
      <p:pic>
        <p:nvPicPr>
          <p:cNvPr id="18" name="圖形 17">
            <a:extLst>
              <a:ext uri="{FF2B5EF4-FFF2-40B4-BE49-F238E27FC236}">
                <a16:creationId xmlns:a16="http://schemas.microsoft.com/office/drawing/2014/main" id="{AD710BBC-8616-202B-F03A-37BF1CD75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68705" y="1237246"/>
            <a:ext cx="1257300" cy="2247900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D5A33EA9-2DED-5E27-0444-299F02E9A8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18518" y="4936577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3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1B534-D9B4-F6DC-93CF-52F89C7C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概念發想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5D74B5-AE6D-AFBA-F767-24460855B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3898" cy="4667250"/>
          </a:xfrm>
        </p:spPr>
        <p:txBody>
          <a:bodyPr>
            <a:normAutofit/>
          </a:bodyPr>
          <a:lstStyle/>
          <a:p>
            <a:r>
              <a:rPr lang="zh-TW" altLang="en-US" sz="2600" dirty="0"/>
              <a:t>「倍而兔」的命名是因為我們在兔年相遇，又因為六角學院的 </a:t>
            </a:r>
            <a:r>
              <a:rPr lang="en-US" altLang="zh-TW" sz="2600" dirty="0"/>
              <a:t>Node.js </a:t>
            </a:r>
            <a:r>
              <a:rPr lang="zh-TW" altLang="en-US" sz="2600" dirty="0"/>
              <a:t>企業專題班而聚在一起，然後我們被排到第二組，所以經過各種排列組合，及請教 </a:t>
            </a:r>
            <a:r>
              <a:rPr lang="en-US" altLang="zh-TW" sz="2600" dirty="0"/>
              <a:t>ChatGPT </a:t>
            </a:r>
            <a:r>
              <a:rPr lang="zh-TW" altLang="en-US" sz="2600" dirty="0"/>
              <a:t>後，取名為「倍而兔」。</a:t>
            </a:r>
            <a:endParaRPr lang="en-US" altLang="zh-TW" sz="2600" dirty="0"/>
          </a:p>
          <a:p>
            <a:r>
              <a:rPr lang="zh-TW" altLang="en-US" sz="2600" dirty="0"/>
              <a:t>平台名稱確認後，繼而發想口號。</a:t>
            </a:r>
            <a:endParaRPr lang="en-US" altLang="zh-TW" sz="2600" dirty="0"/>
          </a:p>
          <a:p>
            <a:endParaRPr lang="zh-TW" altLang="en-US" sz="2600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9A7569E-CCB8-9E78-2AF5-1A58AD54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01" y="1306641"/>
            <a:ext cx="4244741" cy="385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3DC55A85-C7FE-DD20-91E8-A3C6B33AF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98" y="4396726"/>
            <a:ext cx="4700544" cy="230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81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1B534-D9B4-F6DC-93CF-52F89C7C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概念發想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5D74B5-AE6D-AFBA-F767-24460855B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600" dirty="0"/>
              <a:t>目標確認後，我們開始了對平台的規劃及發想，首先就是讓使用者如何能快速認識我們的平台，並能及時的獲得解答與贊助，過程中也有參考了市面上同類型的網站，如：挖貝、嘖嘖、</a:t>
            </a:r>
            <a:r>
              <a:rPr lang="en-US" altLang="zh-TW" sz="2600" dirty="0" err="1"/>
              <a:t>Hahow</a:t>
            </a:r>
            <a:r>
              <a:rPr lang="zh-TW" altLang="en-US" sz="2600" dirty="0"/>
              <a:t>、</a:t>
            </a:r>
            <a:r>
              <a:rPr lang="en-US" altLang="zh-TW" sz="2600" b="0" i="0" dirty="0">
                <a:effectLst/>
                <a:latin typeface="gg sans"/>
              </a:rPr>
              <a:t> </a:t>
            </a:r>
            <a:r>
              <a:rPr lang="en-US" altLang="zh-TW" sz="2600" b="0" i="0" dirty="0" err="1">
                <a:effectLst/>
                <a:latin typeface="gg sans"/>
              </a:rPr>
              <a:t>flyingV</a:t>
            </a:r>
            <a:r>
              <a:rPr lang="zh-TW" altLang="en-US" sz="2600" dirty="0"/>
              <a:t> 、</a:t>
            </a:r>
            <a:r>
              <a:rPr lang="zh-TW" altLang="en-US" sz="2600" b="0" i="0" dirty="0">
                <a:effectLst/>
                <a:latin typeface="gg sans"/>
              </a:rPr>
              <a:t>手手公益 </a:t>
            </a:r>
            <a:r>
              <a:rPr lang="en-US" altLang="zh-TW" sz="2600" b="0" i="0" dirty="0">
                <a:effectLst/>
                <a:latin typeface="gg sans"/>
              </a:rPr>
              <a:t>.</a:t>
            </a:r>
            <a:r>
              <a:rPr lang="en-US" altLang="zh-TW" sz="2600" dirty="0"/>
              <a:t>..</a:t>
            </a:r>
            <a:endParaRPr lang="zh-TW" altLang="en-US" sz="2600" dirty="0"/>
          </a:p>
        </p:txBody>
      </p:sp>
      <p:pic>
        <p:nvPicPr>
          <p:cNvPr id="3074" name="Picture 2" descr="圖片">
            <a:extLst>
              <a:ext uri="{FF2B5EF4-FFF2-40B4-BE49-F238E27FC236}">
                <a16:creationId xmlns:a16="http://schemas.microsoft.com/office/drawing/2014/main" id="{159D65B3-662D-2FFD-80F7-949CDFC3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652" y="4552394"/>
            <a:ext cx="3083518" cy="18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圖片">
            <a:extLst>
              <a:ext uri="{FF2B5EF4-FFF2-40B4-BE49-F238E27FC236}">
                <a16:creationId xmlns:a16="http://schemas.microsoft.com/office/drawing/2014/main" id="{C9E81E3A-6E47-27AD-42FC-640EFC30F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60" y="4704799"/>
            <a:ext cx="3790665" cy="18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1556CA6-4EED-3278-7949-E623CED8A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480515" y="4569862"/>
            <a:ext cx="3451786" cy="193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圖片">
            <a:extLst>
              <a:ext uri="{FF2B5EF4-FFF2-40B4-BE49-F238E27FC236}">
                <a16:creationId xmlns:a16="http://schemas.microsoft.com/office/drawing/2014/main" id="{8306056B-F38E-C9CB-3722-75612CC0E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577" y="4454915"/>
            <a:ext cx="2764847" cy="182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AF6CEE5-E8D3-0144-7A0B-47B5DCBFD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85"/>
          <a:stretch/>
        </p:blipFill>
        <p:spPr bwMode="auto">
          <a:xfrm>
            <a:off x="8629385" y="4814871"/>
            <a:ext cx="3187681" cy="181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429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977CD1-6D78-0A51-7BDB-8AEC46A5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規劃平台架構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020FD6-A9C2-A431-5259-8D25CE594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F4C619-13CC-3F3A-4AC8-F19064A0E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7" t="2425" b="15713"/>
          <a:stretch/>
        </p:blipFill>
        <p:spPr bwMode="auto">
          <a:xfrm>
            <a:off x="2276403" y="1458700"/>
            <a:ext cx="7319617" cy="51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739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990BC-16F8-8ED7-271A-D666B867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zh-TW" altLang="en-US" sz="4400" dirty="0"/>
              <a:t>平台設計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48C6D2-4F20-6D84-0340-4954C7963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56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0DE96785-ACA6-F4FF-06FC-943C86F6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Wireframe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27DDF08-D76A-EC05-EC55-8F3CE27D1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64DEB9-7402-B589-D22D-D722B15CA732}"/>
              </a:ext>
            </a:extLst>
          </p:cNvPr>
          <p:cNvSpPr/>
          <p:nvPr/>
        </p:nvSpPr>
        <p:spPr>
          <a:xfrm>
            <a:off x="8243455" y="4525685"/>
            <a:ext cx="3948545" cy="22305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1BD817E-F6E7-7ED0-0C6B-236921CC6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85" y="1831820"/>
            <a:ext cx="9160030" cy="471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745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0DE96785-ACA6-F4FF-06FC-943C86F6D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設計稿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127DDF08-D76A-EC05-EC55-8F3CE27D1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64DEB9-7402-B589-D22D-D722B15CA732}"/>
              </a:ext>
            </a:extLst>
          </p:cNvPr>
          <p:cNvSpPr/>
          <p:nvPr/>
        </p:nvSpPr>
        <p:spPr>
          <a:xfrm>
            <a:off x="8243455" y="4525685"/>
            <a:ext cx="3948545" cy="22305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03B35A8-5A7C-0D49-2366-387209D2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50" y="1492858"/>
            <a:ext cx="5160107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CEDDF31-E7CB-047C-32A7-527DDF7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552" y="1492858"/>
            <a:ext cx="4223778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383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6927693-B869-B35B-2AB0-DC38E9357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132" y="365125"/>
            <a:ext cx="9860667" cy="1325563"/>
          </a:xfrm>
        </p:spPr>
        <p:txBody>
          <a:bodyPr/>
          <a:lstStyle/>
          <a:p>
            <a:r>
              <a:rPr lang="zh-TW" altLang="en-US" dirty="0"/>
              <a:t>網站外觀設計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7AC0867-7E6A-4A55-CE31-4BB80B466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7926" y="1825625"/>
            <a:ext cx="3345873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+mn-ea"/>
              </a:rPr>
              <a:t>童趣風格</a:t>
            </a:r>
            <a:endParaRPr lang="en-US" altLang="zh-TW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dirty="0"/>
              <a:t>溫暖的色調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明亮的色彩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pic>
        <p:nvPicPr>
          <p:cNvPr id="17" name="內容版面配置區 9" descr="一張含有 文字, 螢幕擷取畫面, 標誌, 字型 的圖片&#10;&#10;自動產生的描述">
            <a:extLst>
              <a:ext uri="{FF2B5EF4-FFF2-40B4-BE49-F238E27FC236}">
                <a16:creationId xmlns:a16="http://schemas.microsoft.com/office/drawing/2014/main" id="{05DB53F9-73A4-0CF9-C00E-A3A39B7F1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3413"/>
            <a:ext cx="7010633" cy="39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16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990BC-16F8-8ED7-271A-D666B867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zh-TW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開發過程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48C6D2-4F20-6D84-0340-4954C7963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453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E669FB7-A011-5F7B-F3A2-AB73E53C5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3EEFC4BE-D359-73C4-94A2-485D2430F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進入到開發後，由於我們的目的是在磨練新技術的同時，可以做一個網站，因此我們採用較不熟悉的 </a:t>
            </a:r>
            <a:r>
              <a:rPr lang="en-US" altLang="zh-TW" dirty="0"/>
              <a:t>typescript </a:t>
            </a:r>
            <a:r>
              <a:rPr lang="zh-TW" altLang="en-US" dirty="0"/>
              <a:t>語法來撰寫。</a:t>
            </a:r>
          </a:p>
          <a:p>
            <a:r>
              <a:rPr lang="zh-TW" altLang="en-US" dirty="0"/>
              <a:t>過程中也有遇到一些坑，這個會在後面的</a:t>
            </a:r>
            <a:r>
              <a:rPr lang="en-US" altLang="zh-TW" dirty="0"/>
              <a:t>﹝</a:t>
            </a:r>
            <a:r>
              <a:rPr lang="zh-TW" altLang="en-US" dirty="0"/>
              <a:t>遇到問題</a:t>
            </a:r>
            <a:r>
              <a:rPr lang="en-US" altLang="zh-TW" dirty="0"/>
              <a:t>﹞</a:t>
            </a:r>
            <a:r>
              <a:rPr lang="zh-TW" altLang="en-US" dirty="0"/>
              <a:t>章節分享</a:t>
            </a:r>
          </a:p>
        </p:txBody>
      </p:sp>
    </p:spTree>
    <p:extLst>
      <p:ext uri="{BB962C8B-B14F-4D97-AF65-F5344CB8AC3E}">
        <p14:creationId xmlns:p14="http://schemas.microsoft.com/office/powerpoint/2010/main" val="30779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3C95DC-9E0D-4601-4D46-4BB0855B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zh-TW" alt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平台功能展示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E3E1C8-C0A8-575B-A069-E5B918D34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52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41DF436-391F-1FCA-0226-6020962DB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560"/>
            <a:ext cx="10515600" cy="1325563"/>
          </a:xfrm>
        </p:spPr>
        <p:txBody>
          <a:bodyPr/>
          <a:lstStyle/>
          <a:p>
            <a:pPr algn="ctr"/>
            <a:r>
              <a:rPr lang="zh-TW" altLang="en-US" dirty="0"/>
              <a:t>目　錄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152160B-A6C9-093C-CAF9-A2B5E7CAA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50060"/>
            <a:ext cx="5181600" cy="3552707"/>
          </a:xfrm>
        </p:spPr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600" dirty="0"/>
              <a:t>  創作理念</a:t>
            </a:r>
            <a:endParaRPr lang="en-US" altLang="zh-TW" sz="3600" dirty="0"/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600" b="0" i="0" dirty="0">
                <a:effectLst/>
                <a:latin typeface="inherit"/>
              </a:rPr>
              <a:t>  成員介紹</a:t>
            </a:r>
            <a:endParaRPr lang="en-US" altLang="zh-TW" sz="3600" b="0" i="0" dirty="0">
              <a:effectLst/>
              <a:latin typeface="inherit"/>
            </a:endParaRP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600" dirty="0">
                <a:latin typeface="inherit"/>
              </a:rPr>
              <a:t>  概念發想、企劃</a:t>
            </a:r>
            <a:endParaRPr lang="en-US" altLang="zh-TW" sz="3600" dirty="0">
              <a:latin typeface="inherit"/>
            </a:endParaRP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600" dirty="0">
                <a:latin typeface="inherit"/>
              </a:rPr>
              <a:t>  開發過程</a:t>
            </a:r>
            <a:endParaRPr lang="en-US" altLang="zh-TW" sz="3600" dirty="0">
              <a:latin typeface="inherit"/>
            </a:endParaRP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zh-TW" altLang="en-US" sz="3600" dirty="0">
                <a:latin typeface="inherit"/>
              </a:rPr>
              <a:t>  平台展示</a:t>
            </a:r>
            <a:endParaRPr lang="en-US" altLang="zh-TW" sz="3600" dirty="0">
              <a:latin typeface="inherit"/>
            </a:endParaRP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zh-TW" altLang="en-US" sz="36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C0C840F-90F8-8EB4-71BB-BB53AEA8B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50060"/>
            <a:ext cx="5181600" cy="355270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zh-TW" altLang="en-US" sz="3600" dirty="0"/>
              <a:t>  使用技術</a:t>
            </a:r>
            <a:endParaRPr lang="en-US" altLang="zh-TW" sz="3600" dirty="0"/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zh-TW" altLang="en-US" sz="3600" dirty="0"/>
              <a:t>  遇到問題</a:t>
            </a:r>
            <a:endParaRPr lang="en-US" altLang="zh-TW" sz="3600" dirty="0"/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zh-TW" altLang="en-US" sz="3600" dirty="0"/>
              <a:t>  最喜歡的點、巧思</a:t>
            </a:r>
            <a:endParaRPr lang="en-US" altLang="zh-TW" sz="3600" dirty="0"/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zh-TW" altLang="en-US" sz="3600" dirty="0"/>
              <a:t>  心得</a:t>
            </a:r>
            <a:endParaRPr lang="en-US" altLang="zh-TW" sz="3600" dirty="0"/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zh-TW" altLang="en-US" sz="3600" dirty="0"/>
              <a:t>  其他 </a:t>
            </a:r>
            <a:r>
              <a:rPr lang="en-US" altLang="zh-TW" sz="3600" dirty="0"/>
              <a:t>(</a:t>
            </a:r>
            <a:r>
              <a:rPr lang="zh-TW" altLang="en-US" sz="3600" dirty="0"/>
              <a:t>時間規劃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B4366C-0847-1985-37DA-D5421FB16507}"/>
              </a:ext>
            </a:extLst>
          </p:cNvPr>
          <p:cNvSpPr txBox="1"/>
          <p:nvPr/>
        </p:nvSpPr>
        <p:spPr>
          <a:xfrm>
            <a:off x="-6555664" y="714774"/>
            <a:ext cx="62877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創作理念、成員介紹：為什麼要做這個作品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開發過程：如何企劃，規劃中的故事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不好的案例（流水帳介紹）：我們寫了使用者故事、</a:t>
            </a:r>
            <a:r>
              <a:rPr lang="en-US" altLang="zh-TW" b="0" i="0" dirty="0">
                <a:solidFill>
                  <a:srgbClr val="DBDEE1"/>
                </a:solidFill>
                <a:effectLst/>
                <a:latin typeface="inherit"/>
              </a:rPr>
              <a:t>wireframe</a:t>
            </a:r>
          </a:p>
          <a:p>
            <a:pPr marL="685800" lvl="1" indent="-228600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好的範例：在畫 </a:t>
            </a:r>
            <a:r>
              <a:rPr lang="en-US" altLang="zh-TW" b="0" i="0" dirty="0">
                <a:solidFill>
                  <a:srgbClr val="DBDEE1"/>
                </a:solidFill>
                <a:effectLst/>
                <a:latin typeface="inherit"/>
              </a:rPr>
              <a:t>wireframe </a:t>
            </a: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的過程中，因為團隊間 </a:t>
            </a:r>
            <a:r>
              <a:rPr lang="en-US" altLang="zh-TW" b="0" i="0" dirty="0">
                <a:solidFill>
                  <a:srgbClr val="DBDEE1"/>
                </a:solidFill>
                <a:effectLst/>
                <a:latin typeface="inherit"/>
              </a:rPr>
              <a:t>…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使用技術：請當做在場的人都並非認識 </a:t>
            </a:r>
            <a:r>
              <a:rPr lang="en-US" altLang="zh-TW" b="0" i="0" dirty="0">
                <a:solidFill>
                  <a:srgbClr val="DBDEE1"/>
                </a:solidFill>
                <a:effectLst/>
                <a:latin typeface="inherit"/>
              </a:rPr>
              <a:t>Vue.js</a:t>
            </a: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，重新介紹如何完成此作品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困難點：遇到什麼樣的狀況，然後是怎麼解決的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最喜歡的點：介紹自己在這個作品上額外的巧思，以及說明為什麼喜歡這個設計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心得：可以總結自己在這之中學了什麼，然後給予每件事情評個分（例如團隊分數、學到的知識內容）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gg sans"/>
              </a:rPr>
              <a:t>其他建議： </a:t>
            </a: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時間規劃，把時間放在介紹起來「最順的地方」（或者最有看頭的地方）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別花太多時間介紹太基本的功能，例如：登入註冊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好的方式：直接開好多個瀏覽器，都已經登入各身份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這是一場 </a:t>
            </a:r>
            <a:r>
              <a:rPr lang="en-US" altLang="zh-TW" b="0" i="0" dirty="0">
                <a:solidFill>
                  <a:srgbClr val="DBDEE1"/>
                </a:solidFill>
                <a:effectLst/>
                <a:latin typeface="inherit"/>
              </a:rPr>
              <a:t>Show</a:t>
            </a:r>
            <a:r>
              <a:rPr lang="zh-TW" altLang="en-US" b="0" i="0" dirty="0">
                <a:solidFill>
                  <a:srgbClr val="DBDEE1"/>
                </a:solidFill>
                <a:effectLst/>
                <a:latin typeface="inherit"/>
              </a:rPr>
              <a:t>，如何適當的展示也是重點</a:t>
            </a:r>
          </a:p>
        </p:txBody>
      </p:sp>
      <p:pic>
        <p:nvPicPr>
          <p:cNvPr id="2" name="圖形 1">
            <a:extLst>
              <a:ext uri="{FF2B5EF4-FFF2-40B4-BE49-F238E27FC236}">
                <a16:creationId xmlns:a16="http://schemas.microsoft.com/office/drawing/2014/main" id="{6C6B0655-057B-1B71-6AF7-B2F5977FE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8518" y="4936577"/>
            <a:ext cx="1619250" cy="1619250"/>
          </a:xfrm>
          <a:prstGeom prst="rect">
            <a:avLst/>
          </a:prstGeom>
        </p:spPr>
      </p:pic>
      <p:pic>
        <p:nvPicPr>
          <p:cNvPr id="3" name="圖形 2">
            <a:extLst>
              <a:ext uri="{FF2B5EF4-FFF2-40B4-BE49-F238E27FC236}">
                <a16:creationId xmlns:a16="http://schemas.microsoft.com/office/drawing/2014/main" id="{B7A84C93-7B3D-B190-FD40-E93E57EF8C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05450" y="302173"/>
            <a:ext cx="102870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74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1B534-D9B4-F6DC-93CF-52F89C7C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平台功能展示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5D74B5-AE6D-AFBA-F767-24460855B9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贊助方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682E8E1-2354-9C18-C954-E35AB9E9EF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600" dirty="0"/>
              <a:t>提案方</a:t>
            </a:r>
            <a:endParaRPr lang="en-US" altLang="zh-TW" sz="3600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提供自助開立募資專區，方便用戶直接開始募資行動。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8629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6DB22A-480C-9AC3-5105-2FABF4E3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zh-TW" altLang="zh-TW" sz="44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使用技術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CC6888-65FF-C749-2573-8C1C6907FA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204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A8231C-1E74-F37F-95B0-929E625D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52C759-00D9-8439-E6DE-870DB92DC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TW" dirty="0"/>
              <a:t>### </a:t>
            </a:r>
            <a:r>
              <a:rPr lang="zh-TW" altLang="en-US" dirty="0"/>
              <a:t>前端：</a:t>
            </a:r>
          </a:p>
          <a:p>
            <a:r>
              <a:rPr lang="en-US" altLang="zh-TW" dirty="0"/>
              <a:t>Vue.js@3</a:t>
            </a:r>
            <a:r>
              <a:rPr lang="zh-TW" altLang="en-US" dirty="0"/>
              <a:t>、</a:t>
            </a:r>
            <a:r>
              <a:rPr lang="en-US" altLang="zh-TW" dirty="0"/>
              <a:t>Nuxt.js</a:t>
            </a:r>
            <a:r>
              <a:rPr lang="zh-TW" altLang="en-US" dirty="0"/>
              <a:t>、、、、、</a:t>
            </a:r>
          </a:p>
          <a:p>
            <a:r>
              <a:rPr lang="en-US" altLang="zh-TW" dirty="0"/>
              <a:t>### </a:t>
            </a:r>
            <a:r>
              <a:rPr lang="zh-TW" altLang="en-US" dirty="0"/>
              <a:t>後端：</a:t>
            </a:r>
          </a:p>
          <a:p>
            <a:r>
              <a:rPr lang="en-US" altLang="zh-TW" dirty="0"/>
              <a:t>Node.js</a:t>
            </a:r>
            <a:r>
              <a:rPr lang="zh-TW" altLang="en-US" dirty="0"/>
              <a:t>、</a:t>
            </a:r>
            <a:r>
              <a:rPr lang="en-US" altLang="zh-TW" dirty="0"/>
              <a:t>Express</a:t>
            </a:r>
            <a:r>
              <a:rPr lang="zh-TW" altLang="en-US" dirty="0"/>
              <a:t>、、、、</a:t>
            </a:r>
          </a:p>
          <a:p>
            <a:r>
              <a:rPr lang="en-US" altLang="zh-TW" dirty="0"/>
              <a:t>### </a:t>
            </a:r>
            <a:r>
              <a:rPr lang="zh-TW" altLang="en-US" dirty="0"/>
              <a:t>資料庫：</a:t>
            </a:r>
          </a:p>
          <a:p>
            <a:r>
              <a:rPr lang="en-US" altLang="zh-TW" dirty="0"/>
              <a:t>MongoDB</a:t>
            </a:r>
            <a:r>
              <a:rPr lang="zh-TW" altLang="en-US" dirty="0"/>
              <a:t>、</a:t>
            </a:r>
          </a:p>
          <a:p>
            <a:r>
              <a:rPr lang="en-US" altLang="zh-TW" dirty="0"/>
              <a:t>### </a:t>
            </a:r>
            <a:r>
              <a:rPr lang="zh-TW" altLang="en-US" dirty="0"/>
              <a:t>第三方服務界接：</a:t>
            </a:r>
          </a:p>
          <a:p>
            <a:r>
              <a:rPr lang="en-US" altLang="zh-TW" dirty="0"/>
              <a:t>Google </a:t>
            </a:r>
            <a:r>
              <a:rPr lang="zh-TW" altLang="en-US" dirty="0"/>
              <a:t>第三方登入、</a:t>
            </a:r>
            <a:r>
              <a:rPr lang="en-US" altLang="zh-TW" dirty="0"/>
              <a:t>Google Firebase</a:t>
            </a:r>
            <a:r>
              <a:rPr lang="zh-TW" altLang="en-US" dirty="0"/>
              <a:t>、藍新金流</a:t>
            </a:r>
          </a:p>
          <a:p>
            <a:r>
              <a:rPr lang="en-US" altLang="zh-TW" dirty="0"/>
              <a:t>### CI/CD </a:t>
            </a:r>
            <a:r>
              <a:rPr lang="zh-TW" altLang="en-US" dirty="0"/>
              <a:t>部屬</a:t>
            </a:r>
          </a:p>
          <a:p>
            <a:r>
              <a:rPr lang="en-US" altLang="zh-TW" dirty="0" err="1"/>
              <a:t>Vitest</a:t>
            </a:r>
            <a:r>
              <a:rPr lang="zh-TW" altLang="en-US" dirty="0"/>
              <a:t>、</a:t>
            </a:r>
            <a:r>
              <a:rPr lang="en-US" altLang="zh-TW" dirty="0" err="1"/>
              <a:t>Github</a:t>
            </a:r>
            <a:r>
              <a:rPr lang="en-US" altLang="zh-TW" dirty="0"/>
              <a:t> Action</a:t>
            </a:r>
            <a:r>
              <a:rPr lang="zh-TW" altLang="en-US" dirty="0"/>
              <a:t>、</a:t>
            </a:r>
            <a:r>
              <a:rPr lang="en-US" altLang="zh-TW" dirty="0"/>
              <a:t>Render(</a:t>
            </a:r>
            <a:r>
              <a:rPr lang="zh-TW" altLang="en-US" dirty="0"/>
              <a:t>搭配 </a:t>
            </a:r>
            <a:r>
              <a:rPr lang="en-US" altLang="zh-TW" dirty="0" err="1"/>
              <a:t>Uptimerobot</a:t>
            </a:r>
            <a:r>
              <a:rPr lang="en-US" altLang="zh-TW" dirty="0"/>
              <a:t> </a:t>
            </a:r>
            <a:r>
              <a:rPr lang="zh-TW" altLang="en-US" dirty="0"/>
              <a:t>喚醒</a:t>
            </a:r>
            <a:r>
              <a:rPr lang="en-US" altLang="zh-TW" dirty="0"/>
              <a:t>)</a:t>
            </a:r>
            <a:r>
              <a:rPr lang="zh-TW" altLang="en-US" dirty="0"/>
              <a:t>、</a:t>
            </a:r>
            <a:r>
              <a:rPr lang="en-US" altLang="zh-TW" dirty="0" err="1"/>
              <a:t>Vercel</a:t>
            </a:r>
            <a:endParaRPr lang="en-US" altLang="zh-TW" dirty="0"/>
          </a:p>
          <a:p>
            <a:r>
              <a:rPr lang="en-US" altLang="zh-TW" dirty="0"/>
              <a:t>### </a:t>
            </a:r>
            <a:r>
              <a:rPr lang="zh-TW" altLang="en-US" dirty="0"/>
              <a:t>專案管理工具：</a:t>
            </a:r>
          </a:p>
          <a:p>
            <a:r>
              <a:rPr lang="en-US" altLang="zh-TW" dirty="0"/>
              <a:t>Notion</a:t>
            </a:r>
            <a:r>
              <a:rPr lang="zh-TW" altLang="en-US" dirty="0"/>
              <a:t>、</a:t>
            </a:r>
            <a:r>
              <a:rPr lang="en-US" altLang="zh-TW" dirty="0"/>
              <a:t>Git</a:t>
            </a:r>
            <a:r>
              <a:rPr lang="zh-TW" altLang="en-US" dirty="0"/>
              <a:t>、</a:t>
            </a:r>
            <a:r>
              <a:rPr lang="en-US" altLang="zh-TW" dirty="0"/>
              <a:t>Discord Webhook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5255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631F8-3313-DB78-4BA4-6B513C61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開發時程</a:t>
            </a:r>
          </a:p>
        </p:txBody>
      </p:sp>
      <p:pic>
        <p:nvPicPr>
          <p:cNvPr id="5" name="內容版面配置區 4" descr="徽章 1 外框">
            <a:extLst>
              <a:ext uri="{FF2B5EF4-FFF2-40B4-BE49-F238E27FC236}">
                <a16:creationId xmlns:a16="http://schemas.microsoft.com/office/drawing/2014/main" id="{AF21DD88-330F-82BB-CF7E-02BF98E2D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9277" y="3233013"/>
            <a:ext cx="914400" cy="914400"/>
          </a:xfrm>
        </p:spPr>
      </p:pic>
      <p:pic>
        <p:nvPicPr>
          <p:cNvPr id="7" name="圖形 6" descr="識別證 外框">
            <a:extLst>
              <a:ext uri="{FF2B5EF4-FFF2-40B4-BE49-F238E27FC236}">
                <a16:creationId xmlns:a16="http://schemas.microsoft.com/office/drawing/2014/main" id="{97F00BED-FA34-8F0A-4FE8-082C2D061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4171" y="3233013"/>
            <a:ext cx="914400" cy="914400"/>
          </a:xfrm>
          <a:prstGeom prst="rect">
            <a:avLst/>
          </a:prstGeom>
        </p:spPr>
      </p:pic>
      <p:pic>
        <p:nvPicPr>
          <p:cNvPr id="9" name="圖形 8" descr="徽章 3 外框">
            <a:extLst>
              <a:ext uri="{FF2B5EF4-FFF2-40B4-BE49-F238E27FC236}">
                <a16:creationId xmlns:a16="http://schemas.microsoft.com/office/drawing/2014/main" id="{996142D8-6A5D-F026-EC64-DA791BACC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9065" y="3233013"/>
            <a:ext cx="914400" cy="914400"/>
          </a:xfrm>
          <a:prstGeom prst="rect">
            <a:avLst/>
          </a:prstGeom>
        </p:spPr>
      </p:pic>
      <p:pic>
        <p:nvPicPr>
          <p:cNvPr id="11" name="圖形 10" descr="徽章 4 外框">
            <a:extLst>
              <a:ext uri="{FF2B5EF4-FFF2-40B4-BE49-F238E27FC236}">
                <a16:creationId xmlns:a16="http://schemas.microsoft.com/office/drawing/2014/main" id="{806DA5AB-86A5-A364-FE5B-7A28FE2D40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959" y="3233013"/>
            <a:ext cx="914400" cy="914400"/>
          </a:xfrm>
          <a:prstGeom prst="rect">
            <a:avLst/>
          </a:prstGeom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D7633E4-571C-ACDE-9C2D-455F543E9AF7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971749" y="3690213"/>
            <a:ext cx="847528" cy="0"/>
          </a:xfrm>
          <a:prstGeom prst="line">
            <a:avLst/>
          </a:prstGeom>
          <a:ln w="19050">
            <a:solidFill>
              <a:srgbClr val="F36B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A9231FA-B990-1F59-9514-10ED6D9EBED1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733677" y="3690213"/>
            <a:ext cx="930494" cy="0"/>
          </a:xfrm>
          <a:prstGeom prst="line">
            <a:avLst/>
          </a:prstGeom>
          <a:ln w="19050">
            <a:solidFill>
              <a:srgbClr val="F36B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21575DF-8108-692E-C77F-6B723AB8F743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4578571" y="3690213"/>
            <a:ext cx="930494" cy="0"/>
          </a:xfrm>
          <a:prstGeom prst="line">
            <a:avLst/>
          </a:prstGeom>
          <a:ln w="19050">
            <a:solidFill>
              <a:srgbClr val="F36B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F85951A-22D1-68FC-5598-A70D2802DA9A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6423465" y="3690213"/>
            <a:ext cx="930494" cy="0"/>
          </a:xfrm>
          <a:prstGeom prst="line">
            <a:avLst/>
          </a:prstGeom>
          <a:ln w="19050">
            <a:solidFill>
              <a:srgbClr val="F36B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4275D1B-790E-779A-6D71-1D7498F7C2C4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8268359" y="3690213"/>
            <a:ext cx="930496" cy="0"/>
          </a:xfrm>
          <a:prstGeom prst="line">
            <a:avLst/>
          </a:prstGeom>
          <a:ln w="19050">
            <a:solidFill>
              <a:srgbClr val="F36B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E7F1BDA-E0CA-0E82-B90F-83A6A635766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276477" y="4147413"/>
            <a:ext cx="0" cy="647011"/>
          </a:xfrm>
          <a:prstGeom prst="line">
            <a:avLst/>
          </a:prstGeom>
          <a:ln w="19050">
            <a:solidFill>
              <a:srgbClr val="F36B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3FE9D56-06F9-7FB6-9035-3DEDDF2825C2}"/>
              </a:ext>
            </a:extLst>
          </p:cNvPr>
          <p:cNvSpPr txBox="1"/>
          <p:nvPr/>
        </p:nvSpPr>
        <p:spPr>
          <a:xfrm>
            <a:off x="1916095" y="5089956"/>
            <a:ext cx="81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發想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E9BF580-40AF-4A8E-BF61-3E61D616036A}"/>
              </a:ext>
            </a:extLst>
          </p:cNvPr>
          <p:cNvSpPr txBox="1"/>
          <p:nvPr/>
        </p:nvSpPr>
        <p:spPr>
          <a:xfrm>
            <a:off x="3778515" y="5089956"/>
            <a:ext cx="81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設計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751A39B-FE88-9CAE-8E3C-490F9A80B0C2}"/>
              </a:ext>
            </a:extLst>
          </p:cNvPr>
          <p:cNvSpPr txBox="1"/>
          <p:nvPr/>
        </p:nvSpPr>
        <p:spPr>
          <a:xfrm>
            <a:off x="7503356" y="5089956"/>
            <a:ext cx="81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測試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D31D0D0-8EAA-575A-30F1-B2BB7901DBB3}"/>
              </a:ext>
            </a:extLst>
          </p:cNvPr>
          <p:cNvSpPr txBox="1"/>
          <p:nvPr/>
        </p:nvSpPr>
        <p:spPr>
          <a:xfrm>
            <a:off x="5640935" y="5089956"/>
            <a:ext cx="817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開發</a:t>
            </a:r>
          </a:p>
        </p:txBody>
      </p:sp>
      <p:pic>
        <p:nvPicPr>
          <p:cNvPr id="29" name="圖形 28" descr="徽章 5 外框">
            <a:extLst>
              <a:ext uri="{FF2B5EF4-FFF2-40B4-BE49-F238E27FC236}">
                <a16:creationId xmlns:a16="http://schemas.microsoft.com/office/drawing/2014/main" id="{D3793FAD-64DA-7913-CF90-CF3E47AEF4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98855" y="3233013"/>
            <a:ext cx="914400" cy="914400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D1E57FB2-EE4C-255D-5803-DADF85031BC8}"/>
              </a:ext>
            </a:extLst>
          </p:cNvPr>
          <p:cNvCxnSpPr>
            <a:stCxn id="7" idx="2"/>
          </p:cNvCxnSpPr>
          <p:nvPr/>
        </p:nvCxnSpPr>
        <p:spPr>
          <a:xfrm flipH="1">
            <a:off x="4114800" y="4147413"/>
            <a:ext cx="6571" cy="647011"/>
          </a:xfrm>
          <a:prstGeom prst="line">
            <a:avLst/>
          </a:prstGeom>
          <a:ln w="19050">
            <a:solidFill>
              <a:srgbClr val="F36B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84E82AE2-6541-EB73-4CF2-B4AAF8C6AC7D}"/>
              </a:ext>
            </a:extLst>
          </p:cNvPr>
          <p:cNvCxnSpPr>
            <a:stCxn id="9" idx="2"/>
          </p:cNvCxnSpPr>
          <p:nvPr/>
        </p:nvCxnSpPr>
        <p:spPr>
          <a:xfrm flipH="1">
            <a:off x="5957455" y="4147413"/>
            <a:ext cx="8810" cy="647011"/>
          </a:xfrm>
          <a:prstGeom prst="line">
            <a:avLst/>
          </a:prstGeom>
          <a:ln w="19050">
            <a:solidFill>
              <a:srgbClr val="F36B6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7ABCF2E-3E5E-CECD-F249-820974174540}"/>
              </a:ext>
            </a:extLst>
          </p:cNvPr>
          <p:cNvSpPr txBox="1"/>
          <p:nvPr/>
        </p:nvSpPr>
        <p:spPr>
          <a:xfrm>
            <a:off x="4455356" y="139081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(給一個甘特圖 or Notion 行事曆)</a:t>
            </a:r>
          </a:p>
          <a:p>
            <a:r>
              <a:rPr lang="zh-TW" altLang="en-US" dirty="0"/>
              <a:t>居然有辦法每週開2次小組會議+1次教練討論，真的不知道時間哪裡來的&gt;&lt;</a:t>
            </a:r>
          </a:p>
        </p:txBody>
      </p:sp>
    </p:spTree>
    <p:extLst>
      <p:ext uri="{BB962C8B-B14F-4D97-AF65-F5344CB8AC3E}">
        <p14:creationId xmlns:p14="http://schemas.microsoft.com/office/powerpoint/2010/main" val="1452060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ABB469-FE48-E077-2152-35110E5B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zh-TW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遇到問題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E2E62A-09AE-DBBF-DD7E-0324BB0A7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574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400DB-DDE8-6A18-7F90-ED93C432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3BF75D-DEAC-1EFC-C325-19680EB7A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/>
              <a:t>〔</a:t>
            </a:r>
            <a:r>
              <a:rPr lang="zh-TW" altLang="en-US" dirty="0"/>
              <a:t>徵集組員們的問題，有些問題當下覺得麻煩，但現在回想起來也覺得還好 </a:t>
            </a:r>
            <a:r>
              <a:rPr lang="en-US" altLang="zh-TW" dirty="0"/>
              <a:t>XDD </a:t>
            </a:r>
            <a:r>
              <a:rPr lang="zh-TW" altLang="en-US" dirty="0"/>
              <a:t>要再花一點時間整理一下</a:t>
            </a:r>
            <a:r>
              <a:rPr lang="en-US" altLang="zh-TW" dirty="0"/>
              <a:t>〕</a:t>
            </a:r>
          </a:p>
          <a:p>
            <a:r>
              <a:rPr lang="zh-TW" altLang="en-US" dirty="0"/>
              <a:t>分幾個面向，前期？中期？後期？</a:t>
            </a:r>
          </a:p>
          <a:p>
            <a:r>
              <a:rPr lang="zh-TW" altLang="en-US" dirty="0"/>
              <a:t>設計：</a:t>
            </a:r>
          </a:p>
          <a:p>
            <a:r>
              <a:rPr lang="zh-TW" altLang="en-US" dirty="0"/>
              <a:t>前端開發：</a:t>
            </a:r>
          </a:p>
          <a:p>
            <a:r>
              <a:rPr lang="en-US" altLang="zh-TW" dirty="0"/>
              <a:t>swiper </a:t>
            </a:r>
          </a:p>
          <a:p>
            <a:r>
              <a:rPr lang="en-US" altLang="zh-TW" dirty="0" err="1"/>
              <a:t>Flowbite</a:t>
            </a:r>
            <a:r>
              <a:rPr lang="en-US" altLang="zh-TW" dirty="0"/>
              <a:t> UI</a:t>
            </a:r>
          </a:p>
          <a:p>
            <a:r>
              <a:rPr lang="en-US" altLang="zh-TW" dirty="0" err="1"/>
              <a:t>CKEditor</a:t>
            </a:r>
            <a:r>
              <a:rPr lang="en-US" altLang="zh-TW" dirty="0"/>
              <a:t>-Vue</a:t>
            </a:r>
          </a:p>
          <a:p>
            <a:r>
              <a:rPr lang="zh-TW" altLang="en-US" dirty="0"/>
              <a:t>後端開發：</a:t>
            </a:r>
          </a:p>
          <a:p>
            <a:r>
              <a:rPr lang="zh-TW" altLang="en-US" dirty="0"/>
              <a:t>串接藍新金流</a:t>
            </a:r>
          </a:p>
        </p:txBody>
      </p:sp>
    </p:spTree>
    <p:extLst>
      <p:ext uri="{BB962C8B-B14F-4D97-AF65-F5344CB8AC3E}">
        <p14:creationId xmlns:p14="http://schemas.microsoft.com/office/powerpoint/2010/main" val="3023785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BD5A3C-7AC6-136D-EEDC-E72E4E3F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zh-TW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最喜歡的點、巧思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BC7B4B9-0BEC-CD24-D1B7-C8F6DB874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291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F03F1B-4202-7C92-98B2-5434E7AB8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EB6849-B439-1D60-78C6-90EB22808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TW" altLang="en-US" dirty="0"/>
              <a:t>* </a:t>
            </a:r>
            <a:r>
              <a:rPr lang="en-US" altLang="zh-TW" dirty="0"/>
              <a:t>loading </a:t>
            </a:r>
            <a:r>
              <a:rPr lang="zh-TW" altLang="en-US" dirty="0"/>
              <a:t>的動畫，也是我們組員調整了很久的部分，這個動畫其實是從 </a:t>
            </a:r>
            <a:r>
              <a:rPr lang="en-US" altLang="zh-TW" dirty="0" err="1"/>
              <a:t>codepen</a:t>
            </a:r>
            <a:r>
              <a:rPr lang="en-US" altLang="zh-TW" dirty="0"/>
              <a:t> </a:t>
            </a:r>
            <a:r>
              <a:rPr lang="zh-TW" altLang="en-US" dirty="0"/>
              <a:t>上找到並拿來調整的，從一開始這個動畫的出現時機，到每頁的過度動畫，或是資料未渲染完成前</a:t>
            </a:r>
            <a:r>
              <a:rPr lang="en-US" altLang="zh-TW" dirty="0"/>
              <a:t>...</a:t>
            </a:r>
            <a:r>
              <a:rPr lang="zh-TW" altLang="en-US" dirty="0"/>
              <a:t>這些時機點都是我們一再調整，力求無違和的呈現，最終的結果也確實符合我們的預期。</a:t>
            </a:r>
          </a:p>
          <a:p>
            <a:r>
              <a:rPr lang="zh-TW" altLang="en-US" dirty="0"/>
              <a:t>* 在贊助結帳的部分，有一個額外贊助的欄位 </a:t>
            </a:r>
            <a:r>
              <a:rPr lang="en-US" altLang="zh-TW" dirty="0"/>
              <a:t>(</a:t>
            </a:r>
            <a:r>
              <a:rPr lang="zh-TW" altLang="en-US" dirty="0"/>
              <a:t>附截圖</a:t>
            </a:r>
            <a:r>
              <a:rPr lang="en-US" altLang="zh-TW" dirty="0"/>
              <a:t>)</a:t>
            </a:r>
            <a:r>
              <a:rPr lang="zh-TW" altLang="en-US" dirty="0"/>
              <a:t>，其中一顆</a:t>
            </a:r>
            <a:r>
              <a:rPr lang="en-US" altLang="zh-TW" dirty="0"/>
              <a:t>`</a:t>
            </a:r>
            <a:r>
              <a:rPr lang="zh-TW" altLang="en-US" dirty="0"/>
              <a:t>補整數</a:t>
            </a:r>
            <a:r>
              <a:rPr lang="en-US" altLang="zh-TW" dirty="0"/>
              <a:t>`</a:t>
            </a:r>
            <a:r>
              <a:rPr lang="zh-TW" altLang="en-US" dirty="0"/>
              <a:t>的按鈕，有特別設計成 </a:t>
            </a:r>
            <a:r>
              <a:rPr lang="en-US" altLang="zh-TW" dirty="0"/>
              <a:t>... </a:t>
            </a:r>
            <a:r>
              <a:rPr lang="zh-TW" altLang="en-US" dirty="0"/>
              <a:t>這個功能我覺得蠻可愛的</a:t>
            </a:r>
            <a:r>
              <a:rPr lang="en-US" altLang="zh-TW" dirty="0"/>
              <a:t>XD</a:t>
            </a:r>
          </a:p>
          <a:p>
            <a:r>
              <a:rPr lang="en-US" altLang="zh-TW" dirty="0"/>
              <a:t>* </a:t>
            </a:r>
            <a:r>
              <a:rPr lang="zh-TW" altLang="en-US" dirty="0"/>
              <a:t>在資料建置的部分，我們的組員有去研究了假資料的產生，使用 </a:t>
            </a:r>
            <a:r>
              <a:rPr lang="en-US" altLang="zh-TW" dirty="0"/>
              <a:t>faker</a:t>
            </a:r>
            <a:r>
              <a:rPr lang="zh-TW" altLang="en-US" dirty="0"/>
              <a:t>、</a:t>
            </a:r>
            <a:r>
              <a:rPr lang="en-US" altLang="zh-TW" dirty="0" err="1"/>
              <a:t>oo</a:t>
            </a:r>
            <a:r>
              <a:rPr lang="zh-TW" altLang="en-US" dirty="0"/>
              <a:t>套件，搭配產生以假亂真的專案資料，省去大家一筆筆手動建立的時間，而且，為了讓每筆資料亂數但又不是隨便的排列，因此在建置假資料時，是有一個邏輯規則存在的，例如每</a:t>
            </a:r>
            <a:r>
              <a:rPr lang="en-US" altLang="zh-TW" dirty="0"/>
              <a:t>N</a:t>
            </a:r>
            <a:r>
              <a:rPr lang="zh-TW" altLang="en-US" dirty="0"/>
              <a:t>筆會有一個提案者身分的會員，而每一個會員有分別要贊助</a:t>
            </a:r>
            <a:r>
              <a:rPr lang="en-US" altLang="zh-TW" dirty="0"/>
              <a:t>N</a:t>
            </a:r>
            <a:r>
              <a:rPr lang="zh-TW" altLang="en-US" dirty="0"/>
              <a:t>個專案，在看似隨機的資料中，其實亂中有序 </a:t>
            </a:r>
            <a:r>
              <a:rPr lang="en-US" altLang="zh-TW" dirty="0"/>
              <a:t>XD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9186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AB6F6-BC5A-79F9-B365-9EE78EEE8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zh-TW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心得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FBF2EC6-5C76-03BB-D611-94E547D7F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1978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DDCD7B-88D8-F045-5D5B-F998570F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72DBED-33DD-9233-4575-9344E74B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雖然很肝</a:t>
            </a:r>
          </a:p>
          <a:p>
            <a:r>
              <a:rPr lang="zh-TW" altLang="en-US" dirty="0"/>
              <a:t>但有學到新東西的感覺很好</a:t>
            </a:r>
          </a:p>
          <a:p>
            <a:r>
              <a:rPr lang="zh-TW" altLang="en-US" dirty="0"/>
              <a:t>**大家一起朝著一個方向努力，好像不可能的事情，也變得不是那麼難了**</a:t>
            </a:r>
          </a:p>
        </p:txBody>
      </p:sp>
    </p:spTree>
    <p:extLst>
      <p:ext uri="{BB962C8B-B14F-4D97-AF65-F5344CB8AC3E}">
        <p14:creationId xmlns:p14="http://schemas.microsoft.com/office/powerpoint/2010/main" val="309024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CD1ABD-9687-C8F2-71CB-1B571315F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zh-TW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創作理念</a:t>
            </a:r>
            <a:endParaRPr lang="zh-TW" altLang="en-US" dirty="0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C74C5279-731B-3CB5-A1E1-9014B4FDC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853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6C4DB18-862E-6A55-8A04-D3000465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84F5ACE-1B78-8AEE-C3FE-5EB2C382D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從這次的網站設計中，我們深刻地感受到網站設計的多方面性，設計師的想像力、架構師的前後端技術、營運的商業思考等各方面的技能都需要通盤的考慮，才能使網站設計更加出色。</a:t>
            </a:r>
          </a:p>
        </p:txBody>
      </p:sp>
    </p:spTree>
    <p:extLst>
      <p:ext uri="{BB962C8B-B14F-4D97-AF65-F5344CB8AC3E}">
        <p14:creationId xmlns:p14="http://schemas.microsoft.com/office/powerpoint/2010/main" val="2670618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00C33-333A-2E20-D08D-7C3845275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979DBA-B761-3A73-F683-B29B1E156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經過長時間的努力，我們最終成功打造了這個運作良好且簡便易用的募資網站。在接下來的時間裡，我們將優化網站的各種功能與性能，並努力擴展更多的服務和特色。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2071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05353-4C78-53ED-A58B-C0632E69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其他 </a:t>
            </a:r>
            <a:r>
              <a:rPr lang="en-US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(</a:t>
            </a:r>
            <a:r>
              <a:rPr lang="zh-TW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時間規劃</a:t>
            </a:r>
            <a:r>
              <a:rPr lang="en-US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)</a:t>
            </a:r>
            <a:endParaRPr lang="zh-TW" altLang="zh-TW" dirty="0">
              <a:effectLst/>
            </a:endParaRPr>
          </a:p>
          <a:p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12F4456-5CD0-A3EA-7325-FFD7541BF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68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F71E60-12CB-3001-E4F2-418B22DC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一切的起點 </a:t>
            </a:r>
            <a:r>
              <a:rPr lang="en-US" altLang="zh-TW" dirty="0"/>
              <a:t>...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9F36E2A2-4628-064C-344A-BF63BBE49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AF01F4-97BA-AA84-4811-7E0F9EB1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" t="18533" r="471"/>
          <a:stretch/>
        </p:blipFill>
        <p:spPr bwMode="auto">
          <a:xfrm>
            <a:off x="883918" y="1839480"/>
            <a:ext cx="9204961" cy="423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39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1B534-D9B4-F6DC-93CF-52F89C7C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創作初衷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5D74B5-AE6D-AFBA-F767-24460855B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為了解決現有的</a:t>
            </a:r>
            <a:r>
              <a:rPr lang="en-US" altLang="zh-TW" dirty="0"/>
              <a:t>___</a:t>
            </a:r>
            <a:r>
              <a:rPr lang="zh-TW" altLang="en-US" dirty="0"/>
              <a:t>問題，我們決定設立一個募資平台</a:t>
            </a:r>
            <a:r>
              <a:rPr lang="en-US" altLang="zh-TW" dirty="0"/>
              <a:t>...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首次相見歡 </a:t>
            </a:r>
            <a:r>
              <a:rPr lang="en-US" altLang="zh-TW" dirty="0"/>
              <a:t>- </a:t>
            </a:r>
            <a:r>
              <a:rPr lang="zh-TW" altLang="en-US" dirty="0"/>
              <a:t>認識組員，決定了未來三個多月燃燒生命的專題題目：募資網站！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1360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52FC722-ECE5-B741-776F-D34D5140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1457248-1963-08FE-CCD7-1316865CB6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我們深信每個人都是獨一無二的，因此我們希望提供了一個優質平台，讓每個人都能夠自由地發揮想像力。</a:t>
            </a:r>
          </a:p>
          <a:p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07B4E05-FCD9-1407-F32D-F0C1C08A53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dirty="0"/>
              <a:t>我們樂於協助，除了提供經濟上的資源，我們更希望創造一個充滿互信、分享和支援的社群。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7965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C51CD8-D1EF-D65D-4EB7-B75C256B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zh-TW" altLang="zh-TW" sz="44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成員介紹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2867D5-C870-DC3C-7CA2-CCD9EF867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27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91B534-D9B4-F6DC-93CF-52F89C7C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團隊成員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:a16="http://schemas.microsoft.com/office/drawing/2014/main" id="{53AD2F52-4A60-E6D2-68A8-95158E941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37884"/>
            <a:ext cx="10515600" cy="4351338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3819A87-4D31-13CE-5288-5A09608DFD50}"/>
              </a:ext>
            </a:extLst>
          </p:cNvPr>
          <p:cNvSpPr/>
          <p:nvPr/>
        </p:nvSpPr>
        <p:spPr>
          <a:xfrm>
            <a:off x="645771" y="1700856"/>
            <a:ext cx="4680000" cy="4680000"/>
          </a:xfrm>
          <a:prstGeom prst="ellipse">
            <a:avLst/>
          </a:prstGeom>
          <a:noFill/>
          <a:ln w="38100">
            <a:solidFill>
              <a:srgbClr val="F36B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zh-TW" altLang="en-US" sz="3200" dirty="0"/>
              <a:t>　</a:t>
            </a:r>
            <a:r>
              <a:rPr lang="en-US" altLang="zh-TW" sz="3200" dirty="0"/>
              <a:t>Blue</a:t>
            </a:r>
          </a:p>
          <a:p>
            <a:pPr>
              <a:lnSpc>
                <a:spcPct val="150000"/>
              </a:lnSpc>
            </a:pPr>
            <a:r>
              <a:rPr lang="zh-TW" altLang="en-US" sz="3200" dirty="0"/>
              <a:t>　</a:t>
            </a:r>
            <a:r>
              <a:rPr lang="en-US" altLang="zh-TW" sz="3200" dirty="0"/>
              <a:t>Clara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37BC9B8F-9798-B130-E030-8C097FCD7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7049" y="-521496"/>
            <a:ext cx="666750" cy="838200"/>
          </a:xfrm>
          <a:prstGeom prst="rect">
            <a:avLst/>
          </a:prstGeom>
        </p:spPr>
      </p:pic>
      <p:sp>
        <p:nvSpPr>
          <p:cNvPr id="22" name="橢圓 21">
            <a:extLst>
              <a:ext uri="{FF2B5EF4-FFF2-40B4-BE49-F238E27FC236}">
                <a16:creationId xmlns:a16="http://schemas.microsoft.com/office/drawing/2014/main" id="{485BA436-E6CA-10A9-0A4B-674CD9C24BE3}"/>
              </a:ext>
            </a:extLst>
          </p:cNvPr>
          <p:cNvSpPr/>
          <p:nvPr/>
        </p:nvSpPr>
        <p:spPr>
          <a:xfrm>
            <a:off x="3756000" y="1700856"/>
            <a:ext cx="4680000" cy="4680000"/>
          </a:xfrm>
          <a:prstGeom prst="ellipse">
            <a:avLst/>
          </a:prstGeom>
          <a:noFill/>
          <a:ln w="38100">
            <a:solidFill>
              <a:srgbClr val="F36B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TW" altLang="en-US" sz="3200" dirty="0"/>
              <a:t>　　　　</a:t>
            </a:r>
            <a:r>
              <a:rPr lang="en-US" altLang="zh-TW" sz="3200" dirty="0"/>
              <a:t>Esther</a:t>
            </a:r>
          </a:p>
          <a:p>
            <a:pPr algn="ctr">
              <a:lnSpc>
                <a:spcPct val="150000"/>
              </a:lnSpc>
            </a:pPr>
            <a:r>
              <a:rPr lang="zh-TW" altLang="en-US" sz="3200" dirty="0"/>
              <a:t>　　　　</a:t>
            </a:r>
            <a:r>
              <a:rPr lang="en-US" altLang="zh-TW" sz="3200" dirty="0" err="1"/>
              <a:t>JarDar</a:t>
            </a:r>
            <a:endParaRPr lang="en-US" altLang="zh-TW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32C84E4-3A02-EFAA-69E9-3484AF3F1EF2}"/>
              </a:ext>
            </a:extLst>
          </p:cNvPr>
          <p:cNvSpPr txBox="1"/>
          <p:nvPr/>
        </p:nvSpPr>
        <p:spPr>
          <a:xfrm>
            <a:off x="3999879" y="3295105"/>
            <a:ext cx="1238764" cy="1491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/>
              <a:t>Anne</a:t>
            </a:r>
          </a:p>
          <a:p>
            <a:pPr>
              <a:lnSpc>
                <a:spcPct val="150000"/>
              </a:lnSpc>
            </a:pPr>
            <a:r>
              <a:rPr lang="en-US" altLang="zh-TW" sz="3200" dirty="0"/>
              <a:t>John</a:t>
            </a:r>
            <a:endParaRPr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F11615-3365-BA49-0FD1-5A72BC085595}"/>
              </a:ext>
            </a:extLst>
          </p:cNvPr>
          <p:cNvSpPr txBox="1"/>
          <p:nvPr/>
        </p:nvSpPr>
        <p:spPr>
          <a:xfrm>
            <a:off x="1732351" y="2577309"/>
            <a:ext cx="1238764" cy="75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/>
              <a:t>前端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F18331A-E061-79CE-16FD-ED7B10C3E1A5}"/>
              </a:ext>
            </a:extLst>
          </p:cNvPr>
          <p:cNvSpPr txBox="1"/>
          <p:nvPr/>
        </p:nvSpPr>
        <p:spPr>
          <a:xfrm>
            <a:off x="6238110" y="2577309"/>
            <a:ext cx="1238764" cy="75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/>
              <a:t>後端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9DB55DB-3ADB-E019-3FCA-F0C5104F4DDD}"/>
              </a:ext>
            </a:extLst>
          </p:cNvPr>
          <p:cNvSpPr txBox="1"/>
          <p:nvPr/>
        </p:nvSpPr>
        <p:spPr>
          <a:xfrm>
            <a:off x="8964752" y="3839850"/>
            <a:ext cx="2954294" cy="1491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/>
              <a:t>行銷</a:t>
            </a:r>
            <a:endParaRPr lang="en-US" altLang="zh-TW" sz="3200" dirty="0"/>
          </a:p>
          <a:p>
            <a:pPr>
              <a:lnSpc>
                <a:spcPct val="150000"/>
              </a:lnSpc>
            </a:pPr>
            <a:r>
              <a:rPr lang="en-US" altLang="zh-TW" sz="3200" dirty="0"/>
              <a:t>ChatGPT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55D534A-C164-4057-37E2-15BCB450D61E}"/>
              </a:ext>
            </a:extLst>
          </p:cNvPr>
          <p:cNvSpPr txBox="1"/>
          <p:nvPr/>
        </p:nvSpPr>
        <p:spPr>
          <a:xfrm>
            <a:off x="8964752" y="2223239"/>
            <a:ext cx="2954294" cy="1491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/>
              <a:t>設計</a:t>
            </a:r>
            <a:endParaRPr lang="en-US" altLang="zh-TW" sz="3200" dirty="0"/>
          </a:p>
          <a:p>
            <a:pPr>
              <a:lnSpc>
                <a:spcPct val="150000"/>
              </a:lnSpc>
            </a:pPr>
            <a:r>
              <a:rPr lang="en-US" altLang="zh-TW" sz="3200" dirty="0" err="1"/>
              <a:t>Midjourney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1246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028BD7-141B-3196-CB3F-60FFF90D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zh-TW" altLang="zh-TW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概念發想、企劃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6ECA60-5ED7-AD3D-A7C5-A553B73AA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60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Noto Sans T Chinese Bold"/>
        <a:ea typeface="Noto Sans T Chinese Bold"/>
        <a:cs typeface=""/>
      </a:majorFont>
      <a:minorFont>
        <a:latin typeface="Noto Sans CJK TC DemiLight"/>
        <a:ea typeface="Noto Sans CJK TC Demi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Noto Sans T Chinese Bold"/>
        <a:ea typeface="Noto Sans T Chinese Bold"/>
        <a:cs typeface=""/>
      </a:majorFont>
      <a:minorFont>
        <a:latin typeface="Noto Sans CJK TC DemiLight"/>
        <a:ea typeface="Noto Sans CJK TC Demi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1190</Words>
  <Application>Microsoft Office PowerPoint</Application>
  <PresentationFormat>寬螢幕</PresentationFormat>
  <Paragraphs>115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1" baseType="lpstr">
      <vt:lpstr>gg sans</vt:lpstr>
      <vt:lpstr>inherit</vt:lpstr>
      <vt:lpstr>Noto Sans CJK TC DemiLight</vt:lpstr>
      <vt:lpstr>Noto Sans T Chinese Bold</vt:lpstr>
      <vt:lpstr>Arial</vt:lpstr>
      <vt:lpstr>Calibri</vt:lpstr>
      <vt:lpstr>Noto Sans</vt:lpstr>
      <vt:lpstr>Office 佈景主題</vt:lpstr>
      <vt:lpstr>自訂設計</vt:lpstr>
      <vt:lpstr>倍而兔募資平台</vt:lpstr>
      <vt:lpstr>目　錄</vt:lpstr>
      <vt:lpstr>創作理念</vt:lpstr>
      <vt:lpstr>一切的起點 ...</vt:lpstr>
      <vt:lpstr>創作初衷</vt:lpstr>
      <vt:lpstr>PowerPoint 簡報</vt:lpstr>
      <vt:lpstr>成員介紹</vt:lpstr>
      <vt:lpstr>團隊成員</vt:lpstr>
      <vt:lpstr>概念發想、企劃</vt:lpstr>
      <vt:lpstr>概念發想</vt:lpstr>
      <vt:lpstr>概念發想</vt:lpstr>
      <vt:lpstr>規劃平台架構</vt:lpstr>
      <vt:lpstr>平台設計</vt:lpstr>
      <vt:lpstr>Wireframe</vt:lpstr>
      <vt:lpstr>設計稿</vt:lpstr>
      <vt:lpstr>網站外觀設計</vt:lpstr>
      <vt:lpstr>開發過程</vt:lpstr>
      <vt:lpstr>PowerPoint 簡報</vt:lpstr>
      <vt:lpstr>平台功能展示</vt:lpstr>
      <vt:lpstr>平台功能展示</vt:lpstr>
      <vt:lpstr>使用技術</vt:lpstr>
      <vt:lpstr>PowerPoint 簡報</vt:lpstr>
      <vt:lpstr>開發時程</vt:lpstr>
      <vt:lpstr>遇到問題</vt:lpstr>
      <vt:lpstr>PowerPoint 簡報</vt:lpstr>
      <vt:lpstr>最喜歡的點、巧思</vt:lpstr>
      <vt:lpstr>PowerPoint 簡報</vt:lpstr>
      <vt:lpstr>心得</vt:lpstr>
      <vt:lpstr>PowerPoint 簡報</vt:lpstr>
      <vt:lpstr>PowerPoint 簡報</vt:lpstr>
      <vt:lpstr>PowerPoint 簡報</vt:lpstr>
      <vt:lpstr>其他 (時間規劃)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琇安 詹</dc:creator>
  <cp:lastModifiedBy>琇安 詹</cp:lastModifiedBy>
  <cp:revision>9</cp:revision>
  <dcterms:created xsi:type="dcterms:W3CDTF">2023-06-17T15:43:24Z</dcterms:created>
  <dcterms:modified xsi:type="dcterms:W3CDTF">2023-06-19T17:07:45Z</dcterms:modified>
</cp:coreProperties>
</file>